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62" r:id="rId5"/>
    <p:sldId id="260" r:id="rId6"/>
    <p:sldId id="276" r:id="rId7"/>
    <p:sldId id="26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U00-ROLAND\MuniSoft\Roland%20Documents\Budget\2025\2025%20Budget%20FINANCIAL%20PLAN%20-%20DRAFT%20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U00-ROLAND\MuniSoft\Roland%20Documents\Budget\2025\2025%20Budget%20FINANCIAL%20PLAN%20-%20DRAFT%2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lIns="0" tIns="0" rIns="0" bIns="0"/>
          <a:lstStyle/>
          <a:p>
            <a:pPr marL="0" marR="0" indent="0"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400" b="0" i="0" u="none" strike="noStrike" kern="1200" spc="0" baseline="0">
                <a:solidFill>
                  <a:srgbClr val="595959"/>
                </a:solidFill>
                <a:latin typeface="Calibri"/>
              </a:defRPr>
            </a:pPr>
            <a:r>
              <a:rPr lang="en-CA" sz="1400" b="0" i="0" u="none" strike="noStrike" kern="1200" cap="none" spc="0" baseline="0">
                <a:solidFill>
                  <a:srgbClr val="595959"/>
                </a:solidFill>
                <a:uFillTx/>
                <a:latin typeface="Calibri"/>
              </a:rPr>
              <a:t>Expenditures</a:t>
            </a:r>
          </a:p>
        </c:rich>
      </c:tx>
      <c:overlay val="0"/>
      <c:spPr>
        <a:noFill/>
        <a:ln>
          <a:noFill/>
        </a:ln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4F81BD"/>
              </a:solidFill>
              <a:ln w="19046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78EA-4578-B55A-BEB3473FB341}"/>
              </c:ext>
            </c:extLst>
          </c:dPt>
          <c:dPt>
            <c:idx val="1"/>
            <c:bubble3D val="0"/>
            <c:spPr>
              <a:solidFill>
                <a:srgbClr val="C0504D"/>
              </a:solidFill>
              <a:ln w="19046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78EA-4578-B55A-BEB3473FB341}"/>
              </c:ext>
            </c:extLst>
          </c:dPt>
          <c:dPt>
            <c:idx val="2"/>
            <c:bubble3D val="0"/>
            <c:spPr>
              <a:solidFill>
                <a:srgbClr val="9BBB59"/>
              </a:solidFill>
              <a:ln w="19046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78EA-4578-B55A-BEB3473FB341}"/>
              </c:ext>
            </c:extLst>
          </c:dPt>
          <c:dPt>
            <c:idx val="3"/>
            <c:bubble3D val="0"/>
            <c:spPr>
              <a:solidFill>
                <a:srgbClr val="8064A2"/>
              </a:solidFill>
              <a:ln w="19046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78EA-4578-B55A-BEB3473FB341}"/>
              </c:ext>
            </c:extLst>
          </c:dPt>
          <c:dPt>
            <c:idx val="4"/>
            <c:bubble3D val="0"/>
            <c:spPr>
              <a:solidFill>
                <a:srgbClr val="4BACC6"/>
              </a:solidFill>
              <a:ln w="19046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78EA-4578-B55A-BEB3473FB341}"/>
              </c:ext>
            </c:extLst>
          </c:dPt>
          <c:dPt>
            <c:idx val="5"/>
            <c:bubble3D val="0"/>
            <c:spPr>
              <a:solidFill>
                <a:srgbClr val="F79646"/>
              </a:solidFill>
              <a:ln w="19046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78EA-4578-B55A-BEB3473FB341}"/>
              </c:ext>
            </c:extLst>
          </c:dPt>
          <c:dPt>
            <c:idx val="6"/>
            <c:bubble3D val="0"/>
            <c:spPr>
              <a:solidFill>
                <a:srgbClr val="2C4D75"/>
              </a:solidFill>
              <a:ln w="19046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78EA-4578-B55A-BEB3473FB341}"/>
              </c:ext>
            </c:extLst>
          </c:dPt>
          <c:dPt>
            <c:idx val="7"/>
            <c:bubble3D val="0"/>
            <c:spPr>
              <a:solidFill>
                <a:srgbClr val="772C2A"/>
              </a:solidFill>
              <a:ln w="19046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78EA-4578-B55A-BEB3473FB341}"/>
              </c:ext>
            </c:extLst>
          </c:dPt>
          <c:dPt>
            <c:idx val="8"/>
            <c:bubble3D val="0"/>
            <c:spPr>
              <a:solidFill>
                <a:srgbClr val="5F7530"/>
              </a:solidFill>
              <a:ln w="19046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1-78EA-4578-B55A-BEB3473FB341}"/>
              </c:ext>
            </c:extLst>
          </c:dPt>
          <c:dPt>
            <c:idx val="9"/>
            <c:bubble3D val="0"/>
            <c:spPr>
              <a:solidFill>
                <a:srgbClr val="4D3B62"/>
              </a:solidFill>
              <a:ln w="19046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78EA-4578-B55A-BEB3473FB341}"/>
              </c:ext>
            </c:extLst>
          </c:dPt>
          <c:dPt>
            <c:idx val="10"/>
            <c:bubble3D val="0"/>
            <c:spPr>
              <a:solidFill>
                <a:srgbClr val="276A7C"/>
              </a:solidFill>
              <a:ln w="19046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78EA-4578-B55A-BEB3473FB34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lIns="0" tIns="0" rIns="0" bIns="0"/>
                <a:lstStyle/>
                <a:p>
                  <a:pPr marL="0" marR="0" indent="0" algn="ctr" defTabSz="91440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tabLst/>
                    <a:defRPr sz="900" b="0" i="0" u="none" strike="noStrike" kern="1200" baseline="0">
                      <a:solidFill>
                        <a:srgbClr val="FFFFFF"/>
                      </a:solidFill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78EA-4578-B55A-BEB3473FB341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lIns="0" tIns="0" rIns="0" bIns="0"/>
                <a:lstStyle/>
                <a:p>
                  <a:pPr marL="0" marR="0" indent="0" algn="ctr" defTabSz="91440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tabLst/>
                    <a:defRPr sz="900" b="0" i="0" u="none" strike="noStrike" kern="1200" baseline="0">
                      <a:solidFill>
                        <a:srgbClr val="FFFFFF"/>
                      </a:solidFill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78EA-4578-B55A-BEB3473FB341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lIns="0" tIns="0" rIns="0" bIns="0"/>
                <a:lstStyle/>
                <a:p>
                  <a:pPr marL="0" marR="0" indent="0" algn="ctr" defTabSz="91440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tabLst/>
                    <a:defRPr sz="900" b="0" i="0" u="none" strike="noStrike" kern="1200" baseline="0">
                      <a:solidFill>
                        <a:srgbClr val="FFFFFF"/>
                      </a:solidFill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1-78EA-4578-B55A-BEB3473FB341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lIns="0" tIns="0" rIns="0" bIns="0"/>
                <a:lstStyle/>
                <a:p>
                  <a:pPr marL="0" marR="0" indent="0" algn="ctr" defTabSz="91440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tabLst/>
                    <a:defRPr sz="900" b="0" i="0" u="none" strike="noStrike" kern="1200" baseline="0">
                      <a:solidFill>
                        <a:srgbClr val="FFFFFF"/>
                      </a:solidFill>
                      <a:latin typeface="Calibri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5-78EA-4578-B55A-BEB3473FB3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900" b="0" i="0" u="none" strike="noStrike" kern="1200" baseline="0">
                    <a:solidFill>
                      <a:srgbClr val="404040"/>
                    </a:solidFill>
                    <a:latin typeface="Calibri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IMPACT!$A$66:$A$76</c:f>
              <c:strCache>
                <c:ptCount val="11"/>
                <c:pt idx="0">
                  <c:v>General Government Services</c:v>
                </c:pt>
                <c:pt idx="1">
                  <c:v>Protective Services</c:v>
                </c:pt>
                <c:pt idx="2">
                  <c:v>Transportation Services</c:v>
                </c:pt>
                <c:pt idx="3">
                  <c:v>Environmental Health Services</c:v>
                </c:pt>
                <c:pt idx="4">
                  <c:v>Public Health and Welfare Services</c:v>
                </c:pt>
                <c:pt idx="5">
                  <c:v>Environmental Development Services</c:v>
                </c:pt>
                <c:pt idx="6">
                  <c:v>Economic Development Services</c:v>
                </c:pt>
                <c:pt idx="7">
                  <c:v>Recreation and Cultural Services</c:v>
                </c:pt>
                <c:pt idx="8">
                  <c:v>Debt &amp; Capital &amp; Transfers</c:v>
                </c:pt>
                <c:pt idx="9">
                  <c:v>Transfer to Reserves</c:v>
                </c:pt>
                <c:pt idx="10">
                  <c:v>Utility</c:v>
                </c:pt>
              </c:strCache>
            </c:strRef>
          </c:cat>
          <c:val>
            <c:numRef>
              <c:f>IMPACT!$B$66:$B$76</c:f>
              <c:numCache>
                <c:formatCode>" "* #,##0" ";" "* "("#,##0")";" "* "-"#" ";" "@" "</c:formatCode>
                <c:ptCount val="11"/>
                <c:pt idx="0">
                  <c:v>363500</c:v>
                </c:pt>
                <c:pt idx="1">
                  <c:v>109000</c:v>
                </c:pt>
                <c:pt idx="2">
                  <c:v>1323000</c:v>
                </c:pt>
                <c:pt idx="3">
                  <c:v>105000</c:v>
                </c:pt>
                <c:pt idx="4">
                  <c:v>56000</c:v>
                </c:pt>
                <c:pt idx="5">
                  <c:v>40000</c:v>
                </c:pt>
                <c:pt idx="6">
                  <c:v>15000</c:v>
                </c:pt>
                <c:pt idx="7">
                  <c:v>130000</c:v>
                </c:pt>
                <c:pt idx="8">
                  <c:v>576758.23</c:v>
                </c:pt>
                <c:pt idx="9">
                  <c:v>371750</c:v>
                </c:pt>
                <c:pt idx="10">
                  <c:v>518000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78EA-4578-B55A-BEB3473FB3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60"/>
      </c:pieChart>
      <c:spPr>
        <a:noFill/>
        <a:ln>
          <a:noFill/>
        </a:ln>
      </c:spPr>
    </c:plotArea>
    <c:legend>
      <c:legendPos val="r"/>
      <c:overlay val="0"/>
    </c:legend>
    <c:plotVisOnly val="1"/>
    <c:dispBlanksAs val="gap"/>
    <c:showDLblsOverMax val="0"/>
  </c:chart>
  <c:spPr>
    <a:solidFill>
      <a:srgbClr val="FFFFFF"/>
    </a:solidFill>
    <a:ln w="9528" cap="flat">
      <a:solidFill>
        <a:srgbClr val="D9D9D9"/>
      </a:solidFill>
      <a:prstDash val="solid"/>
      <a:round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en-US" sz="900" b="0" i="0" u="none" strike="noStrike" kern="1200" baseline="0">
          <a:solidFill>
            <a:srgbClr val="000000"/>
          </a:solidFill>
          <a:latin typeface="Calibri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lIns="0" tIns="0" rIns="0" bIns="0"/>
          <a:lstStyle/>
          <a:p>
            <a:pPr marL="0" marR="0" indent="0"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400" b="0" i="0" u="none" strike="noStrike" kern="1200" spc="0" baseline="0">
                <a:solidFill>
                  <a:srgbClr val="595959"/>
                </a:solidFill>
                <a:latin typeface="Calibri"/>
              </a:defRPr>
            </a:pPr>
            <a:r>
              <a:rPr lang="en-CA" sz="1400" b="0" i="0" u="none" strike="noStrike" kern="1200" cap="none" spc="0" baseline="0">
                <a:solidFill>
                  <a:srgbClr val="595959"/>
                </a:solidFill>
                <a:uFillTx/>
                <a:latin typeface="Calibri"/>
              </a:rPr>
              <a:t>Revenues</a:t>
            </a:r>
          </a:p>
        </c:rich>
      </c:tx>
      <c:overlay val="0"/>
      <c:spPr>
        <a:noFill/>
        <a:ln>
          <a:noFill/>
        </a:ln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4F81BD"/>
              </a:solidFill>
              <a:ln w="19046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85BE-4DF8-9F7D-80B0430997DA}"/>
              </c:ext>
            </c:extLst>
          </c:dPt>
          <c:dPt>
            <c:idx val="1"/>
            <c:bubble3D val="0"/>
            <c:spPr>
              <a:solidFill>
                <a:srgbClr val="C0504D"/>
              </a:solidFill>
              <a:ln w="19046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85BE-4DF8-9F7D-80B0430997DA}"/>
              </c:ext>
            </c:extLst>
          </c:dPt>
          <c:dPt>
            <c:idx val="2"/>
            <c:bubble3D val="0"/>
            <c:spPr>
              <a:solidFill>
                <a:srgbClr val="9BBB59"/>
              </a:solidFill>
              <a:ln w="19046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85BE-4DF8-9F7D-80B0430997DA}"/>
              </c:ext>
            </c:extLst>
          </c:dPt>
          <c:dPt>
            <c:idx val="3"/>
            <c:bubble3D val="0"/>
            <c:spPr>
              <a:solidFill>
                <a:srgbClr val="8064A2"/>
              </a:solidFill>
              <a:ln w="19046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85BE-4DF8-9F7D-80B0430997DA}"/>
              </c:ext>
            </c:extLst>
          </c:dPt>
          <c:dPt>
            <c:idx val="4"/>
            <c:bubble3D val="0"/>
            <c:spPr>
              <a:solidFill>
                <a:srgbClr val="4BACC6"/>
              </a:solidFill>
              <a:ln w="19046">
                <a:solidFill>
                  <a:srgbClr val="FFFFFF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85BE-4DF8-9F7D-80B0430997DA}"/>
              </c:ext>
            </c:extLst>
          </c:dPt>
          <c:cat>
            <c:strRef>
              <c:f>IMPACT!$A$79:$A$83</c:f>
              <c:strCache>
                <c:ptCount val="5"/>
                <c:pt idx="0">
                  <c:v>Taxation</c:v>
                </c:pt>
                <c:pt idx="1">
                  <c:v>Utility Rates</c:v>
                </c:pt>
                <c:pt idx="2">
                  <c:v>Trfrs from Reserves</c:v>
                </c:pt>
                <c:pt idx="3">
                  <c:v>Grants</c:v>
                </c:pt>
                <c:pt idx="4">
                  <c:v>Other</c:v>
                </c:pt>
              </c:strCache>
            </c:strRef>
          </c:cat>
          <c:val>
            <c:numRef>
              <c:f>IMPACT!$B$79:$B$83</c:f>
              <c:numCache>
                <c:formatCode>" "* #,##0" ";" "* "("#,##0")";" "* "-"#" ";" "@" "</c:formatCode>
                <c:ptCount val="5"/>
                <c:pt idx="0">
                  <c:v>2009258.23</c:v>
                </c:pt>
                <c:pt idx="1">
                  <c:v>451000</c:v>
                </c:pt>
                <c:pt idx="2">
                  <c:v>573000</c:v>
                </c:pt>
                <c:pt idx="3">
                  <c:v>273000</c:v>
                </c:pt>
                <c:pt idx="4">
                  <c:v>301750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5BE-4DF8-9F7D-80B0430997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60"/>
      </c:pieChart>
      <c:spPr>
        <a:noFill/>
        <a:ln>
          <a:noFill/>
        </a:ln>
      </c:spPr>
    </c:plotArea>
    <c:legend>
      <c:legendPos val="r"/>
      <c:overlay val="0"/>
    </c:legend>
    <c:plotVisOnly val="1"/>
    <c:dispBlanksAs val="gap"/>
    <c:showDLblsOverMax val="0"/>
  </c:chart>
  <c:spPr>
    <a:solidFill>
      <a:srgbClr val="FFFFFF"/>
    </a:solidFill>
    <a:ln w="9528" cap="flat">
      <a:solidFill>
        <a:srgbClr val="D9D9D9"/>
      </a:solidFill>
      <a:prstDash val="solid"/>
      <a:round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en-US" sz="900" b="0" i="0" u="none" strike="noStrike" kern="1200" baseline="0">
          <a:solidFill>
            <a:srgbClr val="000000"/>
          </a:solidFill>
          <a:latin typeface="Calibri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D041-0DDD-42B6-B369-F0495398C967}" type="datetimeFigureOut">
              <a:rPr lang="en-CA" smtClean="0"/>
              <a:t>05/06/2025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E06A-93D6-403B-B663-E10C41E6851F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1962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D041-0DDD-42B6-B369-F0495398C967}" type="datetimeFigureOut">
              <a:rPr lang="en-CA" smtClean="0"/>
              <a:t>05/06/2025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E06A-93D6-403B-B663-E10C41E685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6025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D041-0DDD-42B6-B369-F0495398C967}" type="datetimeFigureOut">
              <a:rPr lang="en-CA" smtClean="0"/>
              <a:t>05/06/2025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E06A-93D6-403B-B663-E10C41E685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3820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D041-0DDD-42B6-B369-F0495398C967}" type="datetimeFigureOut">
              <a:rPr lang="en-CA" smtClean="0"/>
              <a:t>05/06/2025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E06A-93D6-403B-B663-E10C41E685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029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D041-0DDD-42B6-B369-F0495398C967}" type="datetimeFigureOut">
              <a:rPr lang="en-CA" smtClean="0"/>
              <a:t>05/06/2025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E06A-93D6-403B-B663-E10C41E6851F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2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D041-0DDD-42B6-B369-F0495398C967}" type="datetimeFigureOut">
              <a:rPr lang="en-CA" smtClean="0"/>
              <a:t>05/06/2025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E06A-93D6-403B-B663-E10C41E685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3429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D041-0DDD-42B6-B369-F0495398C967}" type="datetimeFigureOut">
              <a:rPr lang="en-CA" smtClean="0"/>
              <a:t>05/06/2025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E06A-93D6-403B-B663-E10C41E685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1334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D041-0DDD-42B6-B369-F0495398C967}" type="datetimeFigureOut">
              <a:rPr lang="en-CA" smtClean="0"/>
              <a:t>05/06/2025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E06A-93D6-403B-B663-E10C41E685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0119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D041-0DDD-42B6-B369-F0495398C967}" type="datetimeFigureOut">
              <a:rPr lang="en-CA" smtClean="0"/>
              <a:t>05/06/2025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E06A-93D6-403B-B663-E10C41E685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771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806D041-0DDD-42B6-B369-F0495398C967}" type="datetimeFigureOut">
              <a:rPr lang="en-CA" smtClean="0"/>
              <a:t>05/06/2025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56E06A-93D6-403B-B663-E10C41E685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6745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D041-0DDD-42B6-B369-F0495398C967}" type="datetimeFigureOut">
              <a:rPr lang="en-CA" smtClean="0"/>
              <a:t>05/06/2025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E06A-93D6-403B-B663-E10C41E685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8051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806D041-0DDD-42B6-B369-F0495398C967}" type="datetimeFigureOut">
              <a:rPr lang="en-CA" smtClean="0"/>
              <a:t>05/06/2025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56E06A-93D6-403B-B663-E10C41E6851F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9770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69C9F-C904-4218-8C40-3C822AB758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RM of Roland Public Hearing Financial Plan Presentation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8C7B36-1B59-4EF6-A80F-4CA5FFAE37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2025</a:t>
            </a:r>
            <a:endParaRPr lang="en-CA" sz="4400" dirty="0"/>
          </a:p>
        </p:txBody>
      </p:sp>
    </p:spTree>
    <p:extLst>
      <p:ext uri="{BB962C8B-B14F-4D97-AF65-F5344CB8AC3E}">
        <p14:creationId xmlns:p14="http://schemas.microsoft.com/office/powerpoint/2010/main" val="2909598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E3FA1ED-7B82-45C8-BA10-1075EB1DA2A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98640547"/>
              </p:ext>
            </p:extLst>
          </p:nvPr>
        </p:nvGraphicFramePr>
        <p:xfrm>
          <a:off x="650240" y="1761067"/>
          <a:ext cx="4292600" cy="4259213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963158">
                  <a:extLst>
                    <a:ext uri="{9D8B030D-6E8A-4147-A177-3AD203B41FA5}">
                      <a16:colId xmlns:a16="http://schemas.microsoft.com/office/drawing/2014/main" val="4058889954"/>
                    </a:ext>
                  </a:extLst>
                </a:gridCol>
                <a:gridCol w="1329442">
                  <a:extLst>
                    <a:ext uri="{9D8B030D-6E8A-4147-A177-3AD203B41FA5}">
                      <a16:colId xmlns:a16="http://schemas.microsoft.com/office/drawing/2014/main" val="1486857869"/>
                    </a:ext>
                  </a:extLst>
                </a:gridCol>
              </a:tblGrid>
              <a:tr h="221522">
                <a:tc>
                  <a:txBody>
                    <a:bodyPr/>
                    <a:lstStyle/>
                    <a:p>
                      <a:pPr algn="l" fontAlgn="b"/>
                      <a:endParaRPr lang="en-CA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 dirty="0">
                          <a:effectLst/>
                        </a:rPr>
                        <a:t> </a:t>
                      </a:r>
                      <a:r>
                        <a:rPr lang="en-CA" sz="1400" b="1" u="none" strike="noStrike" dirty="0">
                          <a:effectLst/>
                        </a:rPr>
                        <a:t>2025 BUDGET </a:t>
                      </a:r>
                      <a:endParaRPr lang="en-CA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66035912"/>
                  </a:ext>
                </a:extLst>
              </a:tr>
              <a:tr h="212237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 dirty="0">
                          <a:effectLst/>
                        </a:rPr>
                        <a:t>EXPENDITURES</a:t>
                      </a:r>
                      <a:endParaRPr lang="en-CA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70239265"/>
                  </a:ext>
                </a:extLst>
              </a:tr>
              <a:tr h="212237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General Government Services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         363,500 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95370987"/>
                  </a:ext>
                </a:extLst>
              </a:tr>
              <a:tr h="212237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Protective Services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         109,000 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46891056"/>
                  </a:ext>
                </a:extLst>
              </a:tr>
              <a:tr h="212237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Transportation Services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       1,323,000 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19675914"/>
                  </a:ext>
                </a:extLst>
              </a:tr>
              <a:tr h="212237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Environmental Health Services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         105,000 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25071829"/>
                  </a:ext>
                </a:extLst>
              </a:tr>
              <a:tr h="2122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Public Health and Welfare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           56,000 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75083815"/>
                  </a:ext>
                </a:extLst>
              </a:tr>
              <a:tr h="212237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Environmental Development Services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           40,000 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42640488"/>
                  </a:ext>
                </a:extLst>
              </a:tr>
              <a:tr h="217425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Economic Development Services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           15,000 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76947606"/>
                  </a:ext>
                </a:extLst>
              </a:tr>
              <a:tr h="212237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Recreation and Cultural Services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         130,000 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9008748"/>
                  </a:ext>
                </a:extLst>
              </a:tr>
              <a:tr h="212237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Debt &amp; Capital &amp; Transfers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         576,758 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03126939"/>
                  </a:ext>
                </a:extLst>
              </a:tr>
              <a:tr h="212237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Transfer to Reserves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         371,750 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73586816"/>
                  </a:ext>
                </a:extLst>
              </a:tr>
              <a:tr h="212237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Utility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         518,000 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86806304"/>
                  </a:ext>
                </a:extLst>
              </a:tr>
              <a:tr h="212237">
                <a:tc>
                  <a:txBody>
                    <a:bodyPr/>
                    <a:lstStyle/>
                    <a:p>
                      <a:pPr algn="l" fontAlgn="b"/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76154575"/>
                  </a:ext>
                </a:extLst>
              </a:tr>
              <a:tr h="212237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REVENUES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75554574"/>
                  </a:ext>
                </a:extLst>
              </a:tr>
              <a:tr h="212237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Taxation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       2,009,258 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66215307"/>
                  </a:ext>
                </a:extLst>
              </a:tr>
              <a:tr h="212237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Utility Rates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         451,000 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91447296"/>
                  </a:ext>
                </a:extLst>
              </a:tr>
              <a:tr h="212237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Trfrs from Reserves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         573,000 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55364966"/>
                  </a:ext>
                </a:extLst>
              </a:tr>
              <a:tr h="212237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Grants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         273,000 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73692129"/>
                  </a:ext>
                </a:extLst>
              </a:tr>
              <a:tr h="212237"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>
                          <a:effectLst/>
                        </a:rPr>
                        <a:t>Other</a:t>
                      </a:r>
                      <a:endParaRPr lang="en-CA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200" u="none" strike="noStrike" dirty="0">
                          <a:effectLst/>
                        </a:rPr>
                        <a:t>         301,750 </a:t>
                      </a:r>
                      <a:endParaRPr lang="en-CA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69972641"/>
                  </a:ext>
                </a:extLst>
              </a:tr>
            </a:tbl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E651863-9E6B-4EC0-B30E-F6613AE858F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A732C8-21C6-4DF1-9922-A7EA1D8CCD86}"/>
              </a:ext>
            </a:extLst>
          </p:cNvPr>
          <p:cNvSpPr txBox="1"/>
          <p:nvPr/>
        </p:nvSpPr>
        <p:spPr>
          <a:xfrm>
            <a:off x="4508500" y="516467"/>
            <a:ext cx="3175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  <a:ea typeface="+mj-ea"/>
                <a:cs typeface="+mj-cs"/>
              </a:rPr>
              <a:t>BUDGET</a:t>
            </a:r>
            <a:r>
              <a:rPr lang="en-US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endParaRPr lang="en-CA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A268B54-C68F-47B6-9FBF-8669AC82A5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2222718"/>
              </p:ext>
            </p:extLst>
          </p:nvPr>
        </p:nvGraphicFramePr>
        <p:xfrm>
          <a:off x="6527800" y="1761067"/>
          <a:ext cx="4478867" cy="2792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5DFEE0DD-A943-4A6B-A0CA-8FAAEDD18C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173539"/>
              </p:ext>
            </p:extLst>
          </p:nvPr>
        </p:nvGraphicFramePr>
        <p:xfrm>
          <a:off x="6527801" y="4553541"/>
          <a:ext cx="4478866" cy="2067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2585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72C7B-36DC-4B68-85C6-DF210E9186B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13883" y="287338"/>
            <a:ext cx="10164234" cy="1449387"/>
          </a:xfrm>
        </p:spPr>
        <p:txBody>
          <a:bodyPr>
            <a:normAutofit/>
          </a:bodyPr>
          <a:lstStyle/>
          <a:p>
            <a:pPr algn="ctr"/>
            <a:r>
              <a:rPr lang="en-US" sz="6600" b="1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Capital Purchases</a:t>
            </a:r>
            <a:endParaRPr lang="en-CA" sz="6600" b="1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3B89DB4-C9DA-49C5-B5C8-146965AE90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476777"/>
              </p:ext>
            </p:extLst>
          </p:nvPr>
        </p:nvGraphicFramePr>
        <p:xfrm>
          <a:off x="1013883" y="2485459"/>
          <a:ext cx="10164234" cy="2735770"/>
        </p:xfrm>
        <a:graphic>
          <a:graphicData uri="http://schemas.openxmlformats.org/drawingml/2006/table">
            <a:tbl>
              <a:tblPr/>
              <a:tblGrid>
                <a:gridCol w="4058665">
                  <a:extLst>
                    <a:ext uri="{9D8B030D-6E8A-4147-A177-3AD203B41FA5}">
                      <a16:colId xmlns:a16="http://schemas.microsoft.com/office/drawing/2014/main" val="1176987623"/>
                    </a:ext>
                  </a:extLst>
                </a:gridCol>
                <a:gridCol w="1093732">
                  <a:extLst>
                    <a:ext uri="{9D8B030D-6E8A-4147-A177-3AD203B41FA5}">
                      <a16:colId xmlns:a16="http://schemas.microsoft.com/office/drawing/2014/main" val="1687980882"/>
                    </a:ext>
                  </a:extLst>
                </a:gridCol>
                <a:gridCol w="1194760">
                  <a:extLst>
                    <a:ext uri="{9D8B030D-6E8A-4147-A177-3AD203B41FA5}">
                      <a16:colId xmlns:a16="http://schemas.microsoft.com/office/drawing/2014/main" val="2461104577"/>
                    </a:ext>
                  </a:extLst>
                </a:gridCol>
                <a:gridCol w="1146441">
                  <a:extLst>
                    <a:ext uri="{9D8B030D-6E8A-4147-A177-3AD203B41FA5}">
                      <a16:colId xmlns:a16="http://schemas.microsoft.com/office/drawing/2014/main" val="3593763766"/>
                    </a:ext>
                  </a:extLst>
                </a:gridCol>
                <a:gridCol w="1265038">
                  <a:extLst>
                    <a:ext uri="{9D8B030D-6E8A-4147-A177-3AD203B41FA5}">
                      <a16:colId xmlns:a16="http://schemas.microsoft.com/office/drawing/2014/main" val="3335566334"/>
                    </a:ext>
                  </a:extLst>
                </a:gridCol>
                <a:gridCol w="1405598">
                  <a:extLst>
                    <a:ext uri="{9D8B030D-6E8A-4147-A177-3AD203B41FA5}">
                      <a16:colId xmlns:a16="http://schemas.microsoft.com/office/drawing/2014/main" val="2864551212"/>
                    </a:ext>
                  </a:extLst>
                </a:gridCol>
              </a:tblGrid>
              <a:tr h="1028890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400" b="0" i="0" u="none" strike="noStrike" cap="none" spc="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Particulars of Expenditure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400" b="0" i="0" u="none" strike="noStrike" cap="none" spc="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 Estimated Total Cost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cap="none" spc="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 Borne by General  Operating Fund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cap="none" spc="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 Borne by Utility Operating Fund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400" b="0" i="0" u="none" strike="noStrike" cap="none" spc="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 Borne By Reserves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400" b="0" i="0" u="none" strike="noStrike" cap="none" spc="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latin typeface="Arial" panose="020B0604020202020204" pitchFamily="34" charset="0"/>
                        </a:rPr>
                        <a:t> Borne By Borrowing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1215625"/>
                  </a:ext>
                </a:extLst>
              </a:tr>
              <a:tr h="38869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0" i="0" u="none" strike="noStrike" dirty="0">
                          <a:effectLst/>
                          <a:latin typeface="Arial" panose="020B0604020202020204" pitchFamily="34" charset="0"/>
                        </a:rPr>
                        <a:t>Grader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0" i="0" u="none" strike="noStrike">
                          <a:effectLst/>
                          <a:latin typeface="Arial" panose="020B0604020202020204" pitchFamily="34" charset="0"/>
                        </a:rPr>
                        <a:t>            403,000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0" i="0" u="none" strike="noStrike">
                          <a:effectLst/>
                          <a:latin typeface="Arial" panose="020B0604020202020204" pitchFamily="34" charset="0"/>
                        </a:rPr>
                        <a:t>                403,000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1964490"/>
                  </a:ext>
                </a:extLst>
              </a:tr>
              <a:tr h="38869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0" i="0" u="none" strike="noStrike" dirty="0">
                          <a:effectLst/>
                          <a:latin typeface="Arial" panose="020B0604020202020204" pitchFamily="34" charset="0"/>
                        </a:rPr>
                        <a:t>Printer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0" i="0" u="none" strike="noStrike">
                          <a:effectLst/>
                          <a:latin typeface="Arial" panose="020B0604020202020204" pitchFamily="34" charset="0"/>
                        </a:rPr>
                        <a:t>                7,500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0" i="0" u="none" strike="noStrike">
                          <a:effectLst/>
                          <a:latin typeface="Arial" panose="020B0604020202020204" pitchFamily="34" charset="0"/>
                        </a:rPr>
                        <a:t>                  7,500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221624"/>
                  </a:ext>
                </a:extLst>
              </a:tr>
              <a:tr h="38869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0" i="0" u="none" strike="noStrike" dirty="0">
                          <a:effectLst/>
                          <a:latin typeface="Arial" panose="020B0604020202020204" pitchFamily="34" charset="0"/>
                        </a:rPr>
                        <a:t>GMC ½ Ton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68,000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  68,000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871117"/>
                  </a:ext>
                </a:extLst>
              </a:tr>
              <a:tr h="388692"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0" i="0" u="none" strike="noStrike" dirty="0">
                          <a:effectLst/>
                          <a:latin typeface="Arial" panose="020B0604020202020204" pitchFamily="34" charset="0"/>
                        </a:rPr>
                        <a:t>3 Ton Truck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0" i="0" u="none" strike="noStrike">
                          <a:effectLst/>
                          <a:latin typeface="Arial" panose="020B0604020202020204" pitchFamily="34" charset="0"/>
                        </a:rPr>
                        <a:t>              60,000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0" i="0" u="none" strike="noStrike" dirty="0">
                          <a:effectLst/>
                          <a:latin typeface="Arial" panose="020B0604020202020204" pitchFamily="34" charset="0"/>
                        </a:rPr>
                        <a:t>                60,000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4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691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086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13D9A-BBB2-4073-8BE9-EFF2C7DF8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7885" y="693004"/>
            <a:ext cx="3676228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Reserves </a:t>
            </a:r>
            <a:r>
              <a:rPr lang="en-US" dirty="0"/>
              <a:t>	</a:t>
            </a:r>
            <a:endParaRPr lang="en-CA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C25E6D7-9226-4802-99EF-FD4FE9FA17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0057996"/>
              </p:ext>
            </p:extLst>
          </p:nvPr>
        </p:nvGraphicFramePr>
        <p:xfrm>
          <a:off x="2324100" y="1902442"/>
          <a:ext cx="7543799" cy="4024228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3826565">
                  <a:extLst>
                    <a:ext uri="{9D8B030D-6E8A-4147-A177-3AD203B41FA5}">
                      <a16:colId xmlns:a16="http://schemas.microsoft.com/office/drawing/2014/main" val="3186400941"/>
                    </a:ext>
                  </a:extLst>
                </a:gridCol>
                <a:gridCol w="1166193">
                  <a:extLst>
                    <a:ext uri="{9D8B030D-6E8A-4147-A177-3AD203B41FA5}">
                      <a16:colId xmlns:a16="http://schemas.microsoft.com/office/drawing/2014/main" val="3965323960"/>
                    </a:ext>
                  </a:extLst>
                </a:gridCol>
                <a:gridCol w="1239079">
                  <a:extLst>
                    <a:ext uri="{9D8B030D-6E8A-4147-A177-3AD203B41FA5}">
                      <a16:colId xmlns:a16="http://schemas.microsoft.com/office/drawing/2014/main" val="114117722"/>
                    </a:ext>
                  </a:extLst>
                </a:gridCol>
                <a:gridCol w="1311962">
                  <a:extLst>
                    <a:ext uri="{9D8B030D-6E8A-4147-A177-3AD203B41FA5}">
                      <a16:colId xmlns:a16="http://schemas.microsoft.com/office/drawing/2014/main" val="4071362304"/>
                    </a:ext>
                  </a:extLst>
                </a:gridCol>
              </a:tblGrid>
              <a:tr h="1073126"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1" u="none" strike="noStrike" dirty="0">
                          <a:effectLst/>
                        </a:rPr>
                        <a:t>Reserve Name</a:t>
                      </a:r>
                      <a:endParaRPr lang="en-CA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u="none" strike="noStrike" dirty="0">
                          <a:effectLst/>
                        </a:rPr>
                        <a:t> 2025</a:t>
                      </a:r>
                      <a:br>
                        <a:rPr lang="en-CA" sz="1800" b="1" u="none" strike="noStrike" dirty="0">
                          <a:effectLst/>
                        </a:rPr>
                      </a:br>
                      <a:r>
                        <a:rPr lang="en-CA" sz="1800" b="1" u="none" strike="noStrike" dirty="0">
                          <a:effectLst/>
                        </a:rPr>
                        <a:t>Withdrawals </a:t>
                      </a:r>
                      <a:endParaRPr lang="en-CA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u="none" strike="noStrike" dirty="0">
                          <a:effectLst/>
                        </a:rPr>
                        <a:t> 2025 </a:t>
                      </a:r>
                      <a:br>
                        <a:rPr lang="en-CA" sz="1800" b="1" u="none" strike="noStrike" dirty="0">
                          <a:effectLst/>
                        </a:rPr>
                      </a:br>
                      <a:r>
                        <a:rPr lang="en-CA" sz="1800" b="1" u="none" strike="noStrike" dirty="0">
                          <a:effectLst/>
                        </a:rPr>
                        <a:t>Transfers  IN </a:t>
                      </a:r>
                      <a:endParaRPr lang="en-CA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800" b="1" u="none" strike="noStrike" dirty="0">
                          <a:effectLst/>
                        </a:rPr>
                        <a:t> 2025 </a:t>
                      </a:r>
                      <a:br>
                        <a:rPr lang="en-CA" sz="1800" b="1" u="none" strike="noStrike" dirty="0">
                          <a:effectLst/>
                        </a:rPr>
                      </a:br>
                      <a:r>
                        <a:rPr lang="en-CA" sz="1800" b="1" u="none" strike="noStrike" dirty="0">
                          <a:effectLst/>
                        </a:rPr>
                        <a:t>Balance </a:t>
                      </a:r>
                      <a:endParaRPr lang="en-CA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44769181"/>
                  </a:ext>
                </a:extLst>
              </a:tr>
              <a:tr h="268282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Machinery Reserve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(403,000)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  160,000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    196,971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32739004"/>
                  </a:ext>
                </a:extLst>
              </a:tr>
              <a:tr h="268282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Bridge Reserve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            -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             -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       1,402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27494421"/>
                  </a:ext>
                </a:extLst>
              </a:tr>
              <a:tr h="268282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Building Reserve 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            -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    15,000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    267,041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79068462"/>
                  </a:ext>
                </a:extLst>
              </a:tr>
              <a:tr h="268282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Fire Equipment Reserve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            -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    15,000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</a:rPr>
                        <a:t>          235,261 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63619734"/>
                  </a:ext>
                </a:extLst>
              </a:tr>
              <a:tr h="268282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Gas Tax Reserve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</a:rPr>
                        <a:t>                  - 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    66,000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    386,372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44273912"/>
                  </a:ext>
                </a:extLst>
              </a:tr>
              <a:tr h="268282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Memory Garden Reserve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            -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             -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       4,741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28598496"/>
                  </a:ext>
                </a:extLst>
              </a:tr>
              <a:tr h="268282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Drainage Reserve 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  (50,000)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             -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    102,840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64338242"/>
                  </a:ext>
                </a:extLst>
              </a:tr>
              <a:tr h="268282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 err="1">
                          <a:effectLst/>
                        </a:rPr>
                        <a:t>Bulkwater</a:t>
                      </a:r>
                      <a:r>
                        <a:rPr lang="en-CA" sz="1400" u="none" strike="noStrike" dirty="0">
                          <a:effectLst/>
                        </a:rPr>
                        <a:t> Reserve        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  (60,000)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             -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      50,014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38496808"/>
                  </a:ext>
                </a:extLst>
              </a:tr>
              <a:tr h="268282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Sewer/Water Reserve 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            -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             -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      38,436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25415524"/>
                  </a:ext>
                </a:extLst>
              </a:tr>
              <a:tr h="268282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General Reserve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            -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>
                          <a:effectLst/>
                        </a:rPr>
                        <a:t>          55,750 </a:t>
                      </a:r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</a:rPr>
                        <a:t>          132,521 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63010164"/>
                  </a:ext>
                </a:extLst>
              </a:tr>
              <a:tr h="268282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General Operating Fund - Nominal Surplus</a:t>
                      </a:r>
                      <a:endParaRPr lang="en-US" sz="1100" b="1" i="0" u="none" strike="noStrike">
                        <a:solidFill>
                          <a:srgbClr val="4F6228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</a:rPr>
                        <a:t>                  - 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u="none" strike="noStrike" dirty="0">
                          <a:effectLst/>
                        </a:rPr>
                        <a:t>       1,429,808 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78508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5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B41DA42-F325-432B-9BD9-2CDC70660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46504"/>
          </a:xfrm>
        </p:spPr>
        <p:txBody>
          <a:bodyPr/>
          <a:lstStyle/>
          <a:p>
            <a:pPr algn="ctr"/>
            <a:r>
              <a:rPr lang="en-US" sz="6600" b="1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2025 School Tax Rebate</a:t>
            </a:r>
            <a:endParaRPr lang="en-CA" sz="6600" b="1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274DD5A-C748-457C-AC78-4BDAE89CFB1E}"/>
              </a:ext>
            </a:extLst>
          </p:cNvPr>
          <p:cNvSpPr txBox="1"/>
          <p:nvPr/>
        </p:nvSpPr>
        <p:spPr>
          <a:xfrm>
            <a:off x="1097280" y="1869007"/>
            <a:ext cx="10058400" cy="1477328"/>
          </a:xfrm>
          <a:prstGeom prst="rect">
            <a:avLst/>
          </a:prstGeom>
          <a:ln w="190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*New* Homeowners Affordability Tax Credit (HATC):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This is the primary way most homeowners will see a reduction to school taxes on their 2025 property tax bill (replacing EPTCA). This is for primary residences only.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Maximum Credit: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The HATC can provide savings of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up to $1,500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on your principal residence.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b="1" dirty="0">
                <a:latin typeface="Arial" panose="020B0604020202020204" pitchFamily="34" charset="0"/>
              </a:rPr>
              <a:t>MB School Tax Rebate: </a:t>
            </a:r>
            <a:r>
              <a:rPr lang="en-US" altLang="en-US" dirty="0">
                <a:latin typeface="Arial" panose="020B0604020202020204" pitchFamily="34" charset="0"/>
              </a:rPr>
              <a:t>Only on farmland.</a:t>
            </a: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6CC80E47-F0B7-4948-9D5B-521E2EF98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280" y="3634616"/>
            <a:ext cx="10058400" cy="1754326"/>
          </a:xfrm>
          <a:prstGeom prst="rect">
            <a:avLst/>
          </a:prstGeom>
          <a:ln w="1905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3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Farmland School Tax Rebate Continues: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Unlike the School Tax Rebate for residential and other properties, the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Farmland School Tax Rebate is being maintained in 2025.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Rebate Percentage: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You will continue to receive a rebate of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50%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of the school taxes payable on your farmland.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Maximum Rebate: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The maximum rebate you can receive is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$2,500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between all related parties.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DCC55-9ADE-4D8D-8A08-47AB129EB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45236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A280E-4D46-473E-B42F-789F87379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533" y="2851873"/>
            <a:ext cx="3699933" cy="2896388"/>
          </a:xfrm>
          <a:ln w="19050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en-US" sz="2800" dirty="0"/>
              <a:t>Machinery Reserve $160,000</a:t>
            </a:r>
          </a:p>
          <a:p>
            <a:r>
              <a:rPr lang="en-US" sz="2800" dirty="0"/>
              <a:t>Building Reserve $15,000</a:t>
            </a:r>
          </a:p>
          <a:p>
            <a:r>
              <a:rPr lang="en-US" sz="2800" dirty="0"/>
              <a:t>Fire Equipment Reserve $15,000</a:t>
            </a:r>
          </a:p>
          <a:p>
            <a:r>
              <a:rPr lang="en-US" sz="2800" dirty="0"/>
              <a:t>General Reserve $55,750 </a:t>
            </a:r>
            <a:endParaRPr lang="en-CA" sz="2800" dirty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F30D82-F85C-4EC5-9BB6-DE5637683C6C}"/>
              </a:ext>
            </a:extLst>
          </p:cNvPr>
          <p:cNvSpPr txBox="1"/>
          <p:nvPr/>
        </p:nvSpPr>
        <p:spPr>
          <a:xfrm>
            <a:off x="1659230" y="1797660"/>
            <a:ext cx="2142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Mill Rate 7.008</a:t>
            </a:r>
          </a:p>
          <a:p>
            <a:r>
              <a:rPr lang="en-US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2.5% Increase</a:t>
            </a:r>
            <a:endParaRPr lang="en-CA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3237204-9D6E-4473-AB26-B159D9396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4161" y="113393"/>
            <a:ext cx="3083677" cy="1450757"/>
          </a:xfrm>
        </p:spPr>
        <p:txBody>
          <a:bodyPr/>
          <a:lstStyle/>
          <a:p>
            <a:r>
              <a:rPr lang="en-US" sz="5900" b="1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IMPACT</a:t>
            </a:r>
            <a:endParaRPr lang="en-CA" sz="5900" b="1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273631-8305-409B-A19E-0FAD417AF7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5293" y="2119817"/>
            <a:ext cx="6487840" cy="162458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A8C635F-FB25-40EA-BA81-6A39BDAB57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5293" y="4300067"/>
            <a:ext cx="6487840" cy="1046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089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300C2-3373-45D6-8F36-3A90DEF5D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9934" y="2703621"/>
            <a:ext cx="7577668" cy="1450757"/>
          </a:xfrm>
        </p:spPr>
        <p:txBody>
          <a:bodyPr/>
          <a:lstStyle/>
          <a:p>
            <a:r>
              <a:rPr lang="en-US" sz="5900" b="1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Questions &amp; Comments</a:t>
            </a:r>
            <a:endParaRPr lang="en-CA" sz="5900" b="1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557390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1478</TotalTime>
  <Words>443</Words>
  <Application>Microsoft Office PowerPoint</Application>
  <PresentationFormat>Widescreen</PresentationFormat>
  <Paragraphs>137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Retrospect</vt:lpstr>
      <vt:lpstr>RM of Roland Public Hearing Financial Plan Presentation</vt:lpstr>
      <vt:lpstr>PowerPoint Presentation</vt:lpstr>
      <vt:lpstr>Capital Purchases</vt:lpstr>
      <vt:lpstr>Reserves  </vt:lpstr>
      <vt:lpstr>2025 School Tax Rebate</vt:lpstr>
      <vt:lpstr>IMPACT</vt:lpstr>
      <vt:lpstr>Questions &amp; 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 of Roland Financial Plan Presentation</dc:title>
  <dc:creator>U00</dc:creator>
  <cp:lastModifiedBy>U00</cp:lastModifiedBy>
  <cp:revision>39</cp:revision>
  <dcterms:created xsi:type="dcterms:W3CDTF">2025-04-23T20:25:52Z</dcterms:created>
  <dcterms:modified xsi:type="dcterms:W3CDTF">2025-05-06T15:45:48Z</dcterms:modified>
</cp:coreProperties>
</file>